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E19FF-52FD-44BE-AFB0-4F53816445CE}" v="17" dt="2020-04-23T16:26:29.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6" d="100"/>
          <a:sy n="66"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77E65E56-9F13-40FA-8E2E-D213FFDBACB6}">
      <dgm:prSet custT="1"/>
      <dgm:spPr/>
      <dgm:t>
        <a:bodyPr/>
        <a:lstStyle/>
        <a:p>
          <a:pPr>
            <a:lnSpc>
              <a:spcPct val="100000"/>
            </a:lnSpc>
          </a:pPr>
          <a:r>
            <a:rPr lang="en-CA" sz="3200" dirty="0"/>
            <a:t>Word Work</a:t>
          </a:r>
        </a:p>
      </dgm:t>
    </dgm:pt>
    <dgm:pt modelId="{5633599B-6D37-4269-B25D-07E263878269}" type="parTrans" cxnId="{7CEBF02F-40C5-475C-8544-0904212120C6}">
      <dgm:prSet/>
      <dgm:spPr/>
      <dgm:t>
        <a:bodyPr/>
        <a:lstStyle/>
        <a:p>
          <a:endParaRPr lang="en-CA"/>
        </a:p>
      </dgm:t>
    </dgm:pt>
    <dgm:pt modelId="{7F96AD5A-EEE4-4D00-B95A-91B4D7A32F96}" type="sibTrans" cxnId="{7CEBF02F-40C5-475C-8544-0904212120C6}">
      <dgm:prSet/>
      <dgm:spPr/>
      <dgm:t>
        <a:bodyPr/>
        <a:lstStyle/>
        <a:p>
          <a:endParaRPr lang="en-CA"/>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6"/>
      <dgm:spPr/>
    </dgm:pt>
    <dgm:pt modelId="{B803F9F0-693C-403D-AA2C-6245606D94C9}" type="pres">
      <dgm:prSet presAssocID="{F5C668D3-E3AD-4D9C-AE2D-A3F4ABE2A5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6">
        <dgm:presLayoutVars>
          <dgm:chMax val="0"/>
          <dgm:chPref val="0"/>
        </dgm:presLayoutVars>
      </dgm:prSet>
      <dgm:spPr/>
    </dgm:pt>
    <dgm:pt modelId="{15073189-34A2-4FA7-A118-0F2716A7E050}" type="pres">
      <dgm:prSet presAssocID="{67DAF201-2F77-42F7-9DCF-8CC98D8B5281}" presName="sibTrans" presStyleCnt="0"/>
      <dgm:spPr/>
    </dgm:pt>
    <dgm:pt modelId="{D3154F73-D034-4BE6-B095-ED69B85A7CD9}" type="pres">
      <dgm:prSet presAssocID="{77E65E56-9F13-40FA-8E2E-D213FFDBACB6}" presName="compNode" presStyleCnt="0"/>
      <dgm:spPr/>
    </dgm:pt>
    <dgm:pt modelId="{EAE73DFE-0886-4729-ABAA-BF0D5B8EFD9A}" type="pres">
      <dgm:prSet presAssocID="{77E65E56-9F13-40FA-8E2E-D213FFDBACB6}" presName="bgRect" presStyleLbl="bgShp" presStyleIdx="1" presStyleCnt="6"/>
      <dgm:spPr/>
    </dgm:pt>
    <dgm:pt modelId="{6559F91C-4FA2-4B4A-9B7D-D0575191BC65}" type="pres">
      <dgm:prSet presAssocID="{77E65E56-9F13-40FA-8E2E-D213FFDBACB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D1FDFF55-7B8C-4FDA-926D-F375FC8E3EDA}" type="pres">
      <dgm:prSet presAssocID="{77E65E56-9F13-40FA-8E2E-D213FFDBACB6}" presName="spaceRect" presStyleCnt="0"/>
      <dgm:spPr/>
    </dgm:pt>
    <dgm:pt modelId="{33652EC0-9A31-4D70-803F-45FFD2A65D1B}" type="pres">
      <dgm:prSet presAssocID="{77E65E56-9F13-40FA-8E2E-D213FFDBACB6}" presName="parTx" presStyleLbl="revTx" presStyleIdx="1" presStyleCnt="6">
        <dgm:presLayoutVars>
          <dgm:chMax val="0"/>
          <dgm:chPref val="0"/>
        </dgm:presLayoutVars>
      </dgm:prSet>
      <dgm:spPr/>
    </dgm:pt>
    <dgm:pt modelId="{3F4FFB53-37C1-4612-B46D-038A9A640E59}" type="pres">
      <dgm:prSet presAssocID="{7F96AD5A-EEE4-4D00-B95A-91B4D7A32F96}"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2" presStyleCnt="6"/>
      <dgm:spPr/>
    </dgm:pt>
    <dgm:pt modelId="{74F66890-6836-412E-AB82-D13C8904CC3F}" type="pres">
      <dgm:prSet presAssocID="{2C868411-8438-47FA-8DD9-48FAE0F17D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2" presStyleCnt="6">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3" presStyleCnt="6"/>
      <dgm:spPr/>
    </dgm:pt>
    <dgm:pt modelId="{3CF88553-4A49-4B56-B249-A288F9F80F0A}" type="pres">
      <dgm:prSet presAssocID="{D1ACC9B0-664E-48CC-A48E-9F48A93AE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3" presStyleCnt="6">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4" presStyleCnt="6"/>
      <dgm:spPr/>
    </dgm:pt>
    <dgm:pt modelId="{1DD0CF5F-390C-4751-93E9-8B7283403045}" type="pres">
      <dgm:prSet presAssocID="{7EB9EC78-FDE5-4DDC-A25F-917E524389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4" presStyleCnt="6">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5" presStyleCnt="6"/>
      <dgm:spPr/>
    </dgm:pt>
    <dgm:pt modelId="{0AFA44D8-4A55-49CA-9199-FAE49E4DC97C}" type="pres">
      <dgm:prSet presAssocID="{FC60DB0D-5355-4192-8C72-FD0F6CC25F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5" presStyleCnt="6">
        <dgm:presLayoutVars>
          <dgm:chMax val="0"/>
          <dgm:chPref val="0"/>
        </dgm:presLayoutVars>
      </dgm:prSet>
      <dgm:spPr/>
    </dgm:pt>
  </dgm:ptLst>
  <dgm:cxnLst>
    <dgm:cxn modelId="{4905B50A-AEE4-40A0-BFB6-BC83293DEAE9}" srcId="{8121B1E5-2B2A-482A-ABD5-74FBE6B4AAC5}" destId="{D1ACC9B0-664E-48CC-A48E-9F48A93AEDD4}" srcOrd="3"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5" destOrd="0" parTransId="{F5287E58-D93F-4589-8E68-0E4ED9EDC489}" sibTransId="{B3672068-D90A-4CD3-A1E7-B3C773B8E252}"/>
    <dgm:cxn modelId="{7CEBF02F-40C5-475C-8544-0904212120C6}" srcId="{8121B1E5-2B2A-482A-ABD5-74FBE6B4AAC5}" destId="{77E65E56-9F13-40FA-8E2E-D213FFDBACB6}" srcOrd="1" destOrd="0" parTransId="{5633599B-6D37-4269-B25D-07E263878269}" sibTransId="{7F96AD5A-EEE4-4D00-B95A-91B4D7A32F96}"/>
    <dgm:cxn modelId="{50E47E39-5380-40D3-BF3A-76B43518E850}" type="presOf" srcId="{8121B1E5-2B2A-482A-ABD5-74FBE6B4AAC5}" destId="{D8C5D3F5-91E9-4CEE-A24B-47A400EAFF34}" srcOrd="0" destOrd="0" presId="urn:microsoft.com/office/officeart/2018/2/layout/IconVerticalSolidList"/>
    <dgm:cxn modelId="{7485AD3A-B50F-46B4-AF39-317B1012DE1E}" type="presOf" srcId="{77E65E56-9F13-40FA-8E2E-D213FFDBACB6}" destId="{33652EC0-9A31-4D70-803F-45FFD2A65D1B}"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4"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2"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FB3352EA-F50C-44A4-9256-1DDE2789FC6C}" type="presParOf" srcId="{D8C5D3F5-91E9-4CEE-A24B-47A400EAFF34}" destId="{D3154F73-D034-4BE6-B095-ED69B85A7CD9}" srcOrd="2" destOrd="0" presId="urn:microsoft.com/office/officeart/2018/2/layout/IconVerticalSolidList"/>
    <dgm:cxn modelId="{F3FFBAF6-75EF-43F5-9937-398147935155}" type="presParOf" srcId="{D3154F73-D034-4BE6-B095-ED69B85A7CD9}" destId="{EAE73DFE-0886-4729-ABAA-BF0D5B8EFD9A}" srcOrd="0" destOrd="0" presId="urn:microsoft.com/office/officeart/2018/2/layout/IconVerticalSolidList"/>
    <dgm:cxn modelId="{286D9EB6-F221-4DEE-84E3-3184C7B9E4D9}" type="presParOf" srcId="{D3154F73-D034-4BE6-B095-ED69B85A7CD9}" destId="{6559F91C-4FA2-4B4A-9B7D-D0575191BC65}" srcOrd="1" destOrd="0" presId="urn:microsoft.com/office/officeart/2018/2/layout/IconVerticalSolidList"/>
    <dgm:cxn modelId="{9021912D-63A1-4545-8E4B-33F4D2F2A888}" type="presParOf" srcId="{D3154F73-D034-4BE6-B095-ED69B85A7CD9}" destId="{D1FDFF55-7B8C-4FDA-926D-F375FC8E3EDA}" srcOrd="2" destOrd="0" presId="urn:microsoft.com/office/officeart/2018/2/layout/IconVerticalSolidList"/>
    <dgm:cxn modelId="{972D8845-D6A1-4F73-A91F-3E4098151D96}" type="presParOf" srcId="{D3154F73-D034-4BE6-B095-ED69B85A7CD9}" destId="{33652EC0-9A31-4D70-803F-45FFD2A65D1B}" srcOrd="3" destOrd="0" presId="urn:microsoft.com/office/officeart/2018/2/layout/IconVerticalSolidList"/>
    <dgm:cxn modelId="{FC9CCCB8-3E7F-4BE8-942A-EDAF3E59D596}" type="presParOf" srcId="{D8C5D3F5-91E9-4CEE-A24B-47A400EAFF34}" destId="{3F4FFB53-37C1-4612-B46D-038A9A640E59}" srcOrd="3" destOrd="0" presId="urn:microsoft.com/office/officeart/2018/2/layout/IconVerticalSolidList"/>
    <dgm:cxn modelId="{D8703017-89BA-4518-89BE-899AA7A6AA8E}" type="presParOf" srcId="{D8C5D3F5-91E9-4CEE-A24B-47A400EAFF34}" destId="{19E36C29-FEA7-4A76-90E6-F85E297C7C1B}" srcOrd="4"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5" destOrd="0" presId="urn:microsoft.com/office/officeart/2018/2/layout/IconVerticalSolidList"/>
    <dgm:cxn modelId="{03122BA5-0DAC-4425-8376-9E5BA9A5F750}" type="presParOf" srcId="{D8C5D3F5-91E9-4CEE-A24B-47A400EAFF34}" destId="{868B8B61-7CCC-4AEF-8E2C-2C3F98DB2862}" srcOrd="6"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7" destOrd="0" presId="urn:microsoft.com/office/officeart/2018/2/layout/IconVerticalSolidList"/>
    <dgm:cxn modelId="{53928CA8-898C-44ED-BBFA-D323AAEE5F28}" type="presParOf" srcId="{D8C5D3F5-91E9-4CEE-A24B-47A400EAFF34}" destId="{2D0F1BFC-2F83-44DA-B8F5-5D656F5D42F8}" srcOrd="8"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9" destOrd="0" presId="urn:microsoft.com/office/officeart/2018/2/layout/IconVerticalSolidList"/>
    <dgm:cxn modelId="{2865A9A7-36AF-4B0E-8AEA-1F007DF4BC75}" type="presParOf" srcId="{D8C5D3F5-91E9-4CEE-A24B-47A400EAFF34}" destId="{A54DB941-D0ED-4CAA-AAA9-98678EEAB17D}" srcOrd="10"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179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30841" y="173490"/>
          <a:ext cx="419711" cy="41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881393" y="179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881393" y="1790"/>
        <a:ext cx="6019118" cy="763111"/>
      </dsp:txXfrm>
    </dsp:sp>
    <dsp:sp modelId="{EAE73DFE-0886-4729-ABAA-BF0D5B8EFD9A}">
      <dsp:nvSpPr>
        <dsp:cNvPr id="0" name=""/>
        <dsp:cNvSpPr/>
      </dsp:nvSpPr>
      <dsp:spPr>
        <a:xfrm>
          <a:off x="0" y="95568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F91C-4FA2-4B4A-9B7D-D0575191BC65}">
      <dsp:nvSpPr>
        <dsp:cNvPr id="0" name=""/>
        <dsp:cNvSpPr/>
      </dsp:nvSpPr>
      <dsp:spPr>
        <a:xfrm>
          <a:off x="230841" y="1127380"/>
          <a:ext cx="419711" cy="419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EC0-9A31-4D70-803F-45FFD2A65D1B}">
      <dsp:nvSpPr>
        <dsp:cNvPr id="0" name=""/>
        <dsp:cNvSpPr/>
      </dsp:nvSpPr>
      <dsp:spPr>
        <a:xfrm>
          <a:off x="881393" y="95568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Word Work</a:t>
          </a:r>
        </a:p>
      </dsp:txBody>
      <dsp:txXfrm>
        <a:off x="881393" y="955680"/>
        <a:ext cx="6019118" cy="763111"/>
      </dsp:txXfrm>
    </dsp:sp>
    <dsp:sp modelId="{EF59258A-103D-48F6-9F44-3F86219F0868}">
      <dsp:nvSpPr>
        <dsp:cNvPr id="0" name=""/>
        <dsp:cNvSpPr/>
      </dsp:nvSpPr>
      <dsp:spPr>
        <a:xfrm>
          <a:off x="0" y="190956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30841" y="2081270"/>
          <a:ext cx="419711" cy="41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881393" y="190956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881393" y="1909569"/>
        <a:ext cx="6019118" cy="763111"/>
      </dsp:txXfrm>
    </dsp:sp>
    <dsp:sp modelId="{BF84A521-7F6F-4F2C-8955-D8AEE289B8A2}">
      <dsp:nvSpPr>
        <dsp:cNvPr id="0" name=""/>
        <dsp:cNvSpPr/>
      </dsp:nvSpPr>
      <dsp:spPr>
        <a:xfrm>
          <a:off x="0" y="286345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30841" y="3035159"/>
          <a:ext cx="419711" cy="419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881393" y="286345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881393" y="2863459"/>
        <a:ext cx="6019118" cy="763111"/>
      </dsp:txXfrm>
    </dsp:sp>
    <dsp:sp modelId="{C3AC2113-8A24-4D71-99A7-F492A940D55D}">
      <dsp:nvSpPr>
        <dsp:cNvPr id="0" name=""/>
        <dsp:cNvSpPr/>
      </dsp:nvSpPr>
      <dsp:spPr>
        <a:xfrm>
          <a:off x="0" y="381734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30841" y="3989049"/>
          <a:ext cx="419711" cy="419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881393" y="381734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881393" y="3817348"/>
        <a:ext cx="6019118" cy="763111"/>
      </dsp:txXfrm>
    </dsp:sp>
    <dsp:sp modelId="{4795723C-7943-489B-8EFD-708CC3F55B6F}">
      <dsp:nvSpPr>
        <dsp:cNvPr id="0" name=""/>
        <dsp:cNvSpPr/>
      </dsp:nvSpPr>
      <dsp:spPr>
        <a:xfrm>
          <a:off x="0" y="477123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30841" y="4942938"/>
          <a:ext cx="419711" cy="4197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881393" y="477123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881393" y="4771238"/>
        <a:ext cx="6019118" cy="7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krystal.biesbroek@lethsd.ab.ca" TargetMode="External"/><Relationship Id="rId2" Type="http://schemas.openxmlformats.org/officeDocument/2006/relationships/hyperlink" Target="https://www.kidsa-z.com/main/Login"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youtube.com/watch?v=OatcVUBFU9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TzkxGy6DfgI" TargetMode="Externa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youtube.com/watch?v=w33-m8-geu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NpWHZJZQDSE" TargetMode="Externa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s://jr.brainpop.com/math/geometry/solidshapes/" TargetMode="External"/><Relationship Id="rId1" Type="http://schemas.openxmlformats.org/officeDocument/2006/relationships/slideLayout" Target="../slideLayouts/slideLayout8.xml"/><Relationship Id="rId6" Type="http://schemas.openxmlformats.org/officeDocument/2006/relationships/hyperlink" Target="https://www.zapzapmath.com/first-grade-math-games/3d-shape-game/" TargetMode="External"/><Relationship Id="rId5" Type="http://schemas.openxmlformats.org/officeDocument/2006/relationships/image" Target="../media/image22.png"/><Relationship Id="rId4" Type="http://schemas.openxmlformats.org/officeDocument/2006/relationships/hyperlink" Target="https://www.starfall.com/h/geometry/enviro-shapes/?t=29234338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4.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Friday, April 24,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9439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10000"/>
          </a:bodyPr>
          <a:lstStyle/>
          <a:p>
            <a:pPr marL="0" indent="0">
              <a:buNone/>
            </a:pPr>
            <a:r>
              <a:rPr lang="en-CA" dirty="0"/>
              <a:t>Hello Grade 1/2s,</a:t>
            </a:r>
          </a:p>
          <a:p>
            <a:pPr marL="0" indent="0">
              <a:buNone/>
            </a:pPr>
            <a:r>
              <a:rPr lang="en-CA" dirty="0">
                <a:solidFill>
                  <a:srgbClr val="00B050"/>
                </a:solidFill>
              </a:rPr>
              <a:t>Happy Friday! I hope you were able to add some events into your writing yesterday. Today we will be looking at the ‘</a:t>
            </a:r>
            <a:r>
              <a:rPr lang="en-CA" dirty="0" err="1">
                <a:solidFill>
                  <a:srgbClr val="00B050"/>
                </a:solidFill>
              </a:rPr>
              <a:t>ur</a:t>
            </a:r>
            <a:r>
              <a:rPr lang="en-CA" dirty="0">
                <a:solidFill>
                  <a:srgbClr val="00B050"/>
                </a:solidFill>
              </a:rPr>
              <a:t>’ controlled vowel, we will read Tops and Bottoms and use it to help write a good beginning of a story, and we will be learning about 3D objects.</a:t>
            </a:r>
          </a:p>
          <a:p>
            <a:pPr marL="0" indent="0">
              <a:buNone/>
            </a:pPr>
            <a:r>
              <a:rPr lang="en-CA" dirty="0"/>
              <a:t>Happy Learning,</a:t>
            </a:r>
          </a:p>
          <a:p>
            <a:pPr marL="0" indent="0">
              <a:buNone/>
            </a:pPr>
            <a:r>
              <a:rPr lang="en-CA" dirty="0"/>
              <a:t>Mrs. Biesbroek</a:t>
            </a:r>
          </a:p>
        </p:txBody>
      </p:sp>
      <p:pic>
        <p:nvPicPr>
          <p:cNvPr id="3" name="Picture 2">
            <a:extLst>
              <a:ext uri="{FF2B5EF4-FFF2-40B4-BE49-F238E27FC236}">
                <a16:creationId xmlns:a16="http://schemas.microsoft.com/office/drawing/2014/main" id="{56F6CE52-503E-4E3A-AC6A-58AF3F35BA83}"/>
              </a:ext>
            </a:extLst>
          </p:cNvPr>
          <p:cNvPicPr>
            <a:picLocks noChangeAspect="1"/>
          </p:cNvPicPr>
          <p:nvPr/>
        </p:nvPicPr>
        <p:blipFill>
          <a:blip r:embed="rId2"/>
          <a:stretch>
            <a:fillRect/>
          </a:stretch>
        </p:blipFill>
        <p:spPr>
          <a:xfrm>
            <a:off x="1883229" y="1999734"/>
            <a:ext cx="3371380" cy="4493141"/>
          </a:xfrm>
          <a:prstGeom prst="rect">
            <a:avLst/>
          </a:prstGeo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lstStyle/>
          <a:p>
            <a:r>
              <a:rPr lang="en-CA" dirty="0">
                <a:solidFill>
                  <a:schemeClr val="accent3"/>
                </a:solidFill>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and watch the video.</a:t>
            </a:r>
          </a:p>
          <a:p>
            <a:pPr marL="0" indent="0">
              <a:buNone/>
            </a:pPr>
            <a:r>
              <a:rPr lang="en-US" dirty="0">
                <a:latin typeface="Arial Black" panose="020B0A04020102020204" pitchFamily="34" charset="0"/>
              </a:rPr>
              <a:t>Step 2</a:t>
            </a:r>
          </a:p>
          <a:p>
            <a:r>
              <a:rPr lang="en-CA" dirty="0"/>
              <a:t>Read a book from home or on </a:t>
            </a:r>
            <a:r>
              <a:rPr lang="en-CA" dirty="0">
                <a:hlinkClick r:id="rId2"/>
              </a:rPr>
              <a:t>RAZ kids</a:t>
            </a:r>
            <a:r>
              <a:rPr lang="en-CA" dirty="0"/>
              <a:t>.</a:t>
            </a:r>
          </a:p>
          <a:p>
            <a:r>
              <a:rPr lang="en-CA" dirty="0"/>
              <a:t>Find any ‘</a:t>
            </a:r>
            <a:r>
              <a:rPr lang="en-CA" dirty="0" err="1"/>
              <a:t>ur</a:t>
            </a:r>
            <a:r>
              <a:rPr lang="en-CA" dirty="0"/>
              <a:t>’ words in your book. Remember you can break down words using Chunky Monkey. </a:t>
            </a:r>
          </a:p>
          <a:p>
            <a:pPr marL="0" indent="0">
              <a:buNone/>
            </a:pPr>
            <a:r>
              <a:rPr lang="en-US" dirty="0">
                <a:latin typeface="Arial Black" panose="020B0A04020102020204" pitchFamily="34" charset="0"/>
              </a:rPr>
              <a:t>Step 3</a:t>
            </a:r>
          </a:p>
          <a:p>
            <a:r>
              <a:rPr lang="en-CA" dirty="0"/>
              <a:t>Share what words you found with a parent or share it with Mrs. Biesbroek in an </a:t>
            </a:r>
            <a:r>
              <a:rPr lang="en-CA" dirty="0">
                <a:hlinkClick r:id="rId3"/>
              </a:rPr>
              <a:t>email.</a:t>
            </a:r>
            <a:endParaRPr lang="en-CA" dirty="0"/>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2"/>
          </p:nvPr>
        </p:nvSpPr>
        <p:spPr/>
        <p:txBody>
          <a:bodyPr/>
          <a:lstStyle/>
          <a:p>
            <a:r>
              <a:rPr lang="en-US" dirty="0">
                <a:solidFill>
                  <a:schemeClr val="accent3"/>
                </a:solidFill>
              </a:rPr>
              <a:t>I can apply a variety of strategies to help solve words.</a:t>
            </a:r>
            <a:endParaRPr lang="en-CA" dirty="0">
              <a:solidFill>
                <a:schemeClr val="accent3"/>
              </a:solidFill>
            </a:endParaRPr>
          </a:p>
        </p:txBody>
      </p:sp>
      <p:pic>
        <p:nvPicPr>
          <p:cNvPr id="5" name="Picture 4">
            <a:hlinkClick r:id="rId4"/>
            <a:extLst>
              <a:ext uri="{FF2B5EF4-FFF2-40B4-BE49-F238E27FC236}">
                <a16:creationId xmlns:a16="http://schemas.microsoft.com/office/drawing/2014/main" id="{A57D4FC7-CBDE-430E-9B8B-ED3D138C2675}"/>
              </a:ext>
            </a:extLst>
          </p:cNvPr>
          <p:cNvPicPr>
            <a:picLocks noChangeAspect="1"/>
          </p:cNvPicPr>
          <p:nvPr/>
        </p:nvPicPr>
        <p:blipFill>
          <a:blip r:embed="rId5"/>
          <a:stretch>
            <a:fillRect/>
          </a:stretch>
        </p:blipFill>
        <p:spPr>
          <a:xfrm>
            <a:off x="8285757" y="921383"/>
            <a:ext cx="1537038" cy="913027"/>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85000" lnSpcReduction="10000"/>
          </a:bodyPr>
          <a:lstStyle/>
          <a:p>
            <a:pPr marL="0" indent="0">
              <a:buNone/>
            </a:pPr>
            <a:r>
              <a:rPr lang="en-US" dirty="0">
                <a:latin typeface="Arial Black" panose="020B0A04020102020204" pitchFamily="34" charset="0"/>
              </a:rPr>
              <a:t>Step 1</a:t>
            </a:r>
          </a:p>
          <a:p>
            <a:r>
              <a:rPr lang="en-US" dirty="0"/>
              <a:t>Click and watch the video about retell and focus on the beginning discussion.</a:t>
            </a:r>
          </a:p>
          <a:p>
            <a:pPr marL="0" indent="0">
              <a:buNone/>
            </a:pPr>
            <a:r>
              <a:rPr lang="en-US" dirty="0">
                <a:latin typeface="Arial Black" panose="020B0A04020102020204" pitchFamily="34" charset="0"/>
              </a:rPr>
              <a:t>Step 2</a:t>
            </a:r>
          </a:p>
          <a:p>
            <a:r>
              <a:rPr lang="en-CA" dirty="0"/>
              <a:t>Click and watch Mr. Braico reading Tops and Bottoms. Think about the beginning of the story. </a:t>
            </a:r>
          </a:p>
          <a:p>
            <a:pPr marL="0" indent="0">
              <a:buNone/>
            </a:pPr>
            <a:r>
              <a:rPr lang="en-US" dirty="0">
                <a:latin typeface="Arial Black" panose="020B0A04020102020204" pitchFamily="34" charset="0"/>
              </a:rPr>
              <a:t>Step 3</a:t>
            </a:r>
          </a:p>
          <a:p>
            <a:r>
              <a:rPr lang="en-CA" dirty="0"/>
              <a:t>Reading a beginning of a story gets you ready for the rest of the book. It helps introduce you to the characters and the setting of the story. What happened in the beginning of Tops and Bottoms? </a:t>
            </a:r>
          </a:p>
          <a:p>
            <a:r>
              <a:rPr lang="en-CA" dirty="0"/>
              <a:t>Write your answers in </a:t>
            </a:r>
            <a:r>
              <a:rPr lang="en-CA" dirty="0" err="1"/>
              <a:t>BrainPop</a:t>
            </a:r>
            <a:r>
              <a:rPr lang="en-CA" dirty="0"/>
              <a:t> Jr.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tell or represent the beginnings of stories.</a:t>
            </a:r>
            <a:endParaRPr lang="en-CA" dirty="0">
              <a:solidFill>
                <a:schemeClr val="accent4"/>
              </a:solidFill>
            </a:endParaRPr>
          </a:p>
        </p:txBody>
      </p:sp>
      <p:pic>
        <p:nvPicPr>
          <p:cNvPr id="1026" name="Picture 2">
            <a:hlinkClick r:id="rId2"/>
            <a:extLst>
              <a:ext uri="{FF2B5EF4-FFF2-40B4-BE49-F238E27FC236}">
                <a16:creationId xmlns:a16="http://schemas.microsoft.com/office/drawing/2014/main" id="{3A3FB9F5-1A21-41DF-8B03-5914F036D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534" y="946272"/>
            <a:ext cx="2177208" cy="17500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4"/>
            <a:extLst>
              <a:ext uri="{FF2B5EF4-FFF2-40B4-BE49-F238E27FC236}">
                <a16:creationId xmlns:a16="http://schemas.microsoft.com/office/drawing/2014/main" id="{27A0F1CC-F4A5-4689-8BEC-887C024E9376}"/>
              </a:ext>
            </a:extLst>
          </p:cNvPr>
          <p:cNvPicPr>
            <a:picLocks noChangeAspect="1"/>
          </p:cNvPicPr>
          <p:nvPr/>
        </p:nvPicPr>
        <p:blipFill>
          <a:blip r:embed="rId5"/>
          <a:stretch>
            <a:fillRect/>
          </a:stretch>
        </p:blipFill>
        <p:spPr>
          <a:xfrm>
            <a:off x="9486198" y="1575961"/>
            <a:ext cx="1065865" cy="1008449"/>
          </a:xfrm>
          <a:prstGeom prst="rect">
            <a:avLst/>
          </a:prstGeom>
        </p:spPr>
      </p:pic>
      <p:pic>
        <p:nvPicPr>
          <p:cNvPr id="8" name="Picture 7">
            <a:extLst>
              <a:ext uri="{FF2B5EF4-FFF2-40B4-BE49-F238E27FC236}">
                <a16:creationId xmlns:a16="http://schemas.microsoft.com/office/drawing/2014/main" id="{C47C4B36-3ED5-457C-84FB-916B72FDD5DF}"/>
              </a:ext>
            </a:extLst>
          </p:cNvPr>
          <p:cNvPicPr>
            <a:picLocks noChangeAspect="1"/>
          </p:cNvPicPr>
          <p:nvPr/>
        </p:nvPicPr>
        <p:blipFill>
          <a:blip r:embed="rId6"/>
          <a:stretch>
            <a:fillRect/>
          </a:stretch>
        </p:blipFill>
        <p:spPr>
          <a:xfrm>
            <a:off x="8910023" y="5417030"/>
            <a:ext cx="1472842" cy="563146"/>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85000" lnSpcReduction="20000"/>
          </a:bodyPr>
          <a:lstStyle/>
          <a:p>
            <a:pPr marL="0" indent="0">
              <a:buNone/>
            </a:pPr>
            <a:r>
              <a:rPr lang="en-US" dirty="0">
                <a:latin typeface="Arial Black" panose="020B0A04020102020204" pitchFamily="34" charset="0"/>
              </a:rPr>
              <a:t>Step 1</a:t>
            </a:r>
          </a:p>
          <a:p>
            <a:r>
              <a:rPr lang="en-US" dirty="0"/>
              <a:t>Click the video to learn more about writing a story but focus on the introduction or beginning part.</a:t>
            </a:r>
          </a:p>
          <a:p>
            <a:pPr marL="0" indent="0">
              <a:buNone/>
            </a:pPr>
            <a:r>
              <a:rPr lang="en-US" dirty="0">
                <a:latin typeface="Arial Black" panose="020B0A04020102020204" pitchFamily="34" charset="0"/>
              </a:rPr>
              <a:t>Step 2</a:t>
            </a:r>
          </a:p>
          <a:p>
            <a:r>
              <a:rPr lang="en-CA" dirty="0"/>
              <a:t>Today, we will be making the beginning of our story meaningful. Look back at your writing. Did you make sure to introduce your characters? Did </a:t>
            </a:r>
            <a:r>
              <a:rPr lang="en-CA"/>
              <a:t>you describe the </a:t>
            </a:r>
            <a:r>
              <a:rPr lang="en-CA" dirty="0"/>
              <a:t>setting? Can you capture your reader’s attention with a big event?</a:t>
            </a:r>
          </a:p>
          <a:p>
            <a:pPr marL="0" indent="0">
              <a:buNone/>
            </a:pPr>
            <a:r>
              <a:rPr lang="en-US" dirty="0">
                <a:latin typeface="Arial Black" panose="020B0A04020102020204" pitchFamily="34" charset="0"/>
              </a:rPr>
              <a:t>Step 3</a:t>
            </a:r>
          </a:p>
          <a:p>
            <a:r>
              <a:rPr lang="en-CA" dirty="0"/>
              <a:t>Open the “My Story” document. Make sure you introduce your characters and the setting. Add a strong and interesting start to the beginning of your story. Remember to save your work.</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create a beginning of a narrative story.</a:t>
            </a:r>
            <a:endParaRPr lang="en-CA" dirty="0">
              <a:solidFill>
                <a:schemeClr val="accent5">
                  <a:lumMod val="75000"/>
                </a:schemeClr>
              </a:solidFill>
            </a:endParaRPr>
          </a:p>
        </p:txBody>
      </p:sp>
      <p:pic>
        <p:nvPicPr>
          <p:cNvPr id="3" name="Picture 2">
            <a:hlinkClick r:id="rId2"/>
            <a:extLst>
              <a:ext uri="{FF2B5EF4-FFF2-40B4-BE49-F238E27FC236}">
                <a16:creationId xmlns:a16="http://schemas.microsoft.com/office/drawing/2014/main" id="{767EE75A-C595-412D-BBA0-7FD23486606D}"/>
              </a:ext>
            </a:extLst>
          </p:cNvPr>
          <p:cNvPicPr>
            <a:picLocks noChangeAspect="1"/>
          </p:cNvPicPr>
          <p:nvPr/>
        </p:nvPicPr>
        <p:blipFill>
          <a:blip r:embed="rId3"/>
          <a:stretch>
            <a:fillRect/>
          </a:stretch>
        </p:blipFill>
        <p:spPr>
          <a:xfrm>
            <a:off x="1355519" y="734886"/>
            <a:ext cx="2386228" cy="1553919"/>
          </a:xfrm>
          <a:prstGeom prst="rect">
            <a:avLst/>
          </a:prstGeom>
        </p:spPr>
      </p:pic>
      <p:pic>
        <p:nvPicPr>
          <p:cNvPr id="7" name="Picture 6">
            <a:extLst>
              <a:ext uri="{FF2B5EF4-FFF2-40B4-BE49-F238E27FC236}">
                <a16:creationId xmlns:a16="http://schemas.microsoft.com/office/drawing/2014/main" id="{7936E546-FD4A-4B26-9510-8A202E59F08E}"/>
              </a:ext>
            </a:extLst>
          </p:cNvPr>
          <p:cNvPicPr>
            <a:picLocks noChangeAspect="1"/>
          </p:cNvPicPr>
          <p:nvPr/>
        </p:nvPicPr>
        <p:blipFill>
          <a:blip r:embed="rId4"/>
          <a:stretch>
            <a:fillRect/>
          </a:stretch>
        </p:blipFill>
        <p:spPr>
          <a:xfrm>
            <a:off x="3495209" y="4827241"/>
            <a:ext cx="1177416" cy="945371"/>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lnSpcReduction="10000"/>
          </a:bodyPr>
          <a:lstStyle/>
          <a:p>
            <a:pPr marL="0" indent="0">
              <a:buNone/>
            </a:pPr>
            <a:r>
              <a:rPr lang="en-US" dirty="0">
                <a:latin typeface="Arial Black" panose="020B0A04020102020204" pitchFamily="34" charset="0"/>
              </a:rPr>
              <a:t>Step 1</a:t>
            </a:r>
          </a:p>
          <a:p>
            <a:r>
              <a:rPr lang="en-US" dirty="0"/>
              <a:t>Click the video to learn more about 3D Objects. </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t>Slide the correct shapes to make the object. </a:t>
            </a:r>
          </a:p>
          <a:p>
            <a:r>
              <a:rPr lang="en-US" dirty="0"/>
              <a:t>Match the shapes to the real-world objects.</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identify and sort 3D objects based on attributes.</a:t>
            </a:r>
            <a:endParaRPr lang="en-CA" dirty="0">
              <a:solidFill>
                <a:schemeClr val="accent6"/>
              </a:solidFill>
            </a:endParaRPr>
          </a:p>
        </p:txBody>
      </p:sp>
      <p:pic>
        <p:nvPicPr>
          <p:cNvPr id="3" name="Picture 2">
            <a:hlinkClick r:id="rId2"/>
            <a:extLst>
              <a:ext uri="{FF2B5EF4-FFF2-40B4-BE49-F238E27FC236}">
                <a16:creationId xmlns:a16="http://schemas.microsoft.com/office/drawing/2014/main" id="{7778D8CA-9164-4E8A-BCEE-50AAC48C4E5D}"/>
              </a:ext>
            </a:extLst>
          </p:cNvPr>
          <p:cNvPicPr>
            <a:picLocks noChangeAspect="1"/>
          </p:cNvPicPr>
          <p:nvPr/>
        </p:nvPicPr>
        <p:blipFill>
          <a:blip r:embed="rId3"/>
          <a:stretch>
            <a:fillRect/>
          </a:stretch>
        </p:blipFill>
        <p:spPr>
          <a:xfrm>
            <a:off x="8816352" y="1885511"/>
            <a:ext cx="1769772" cy="1222327"/>
          </a:xfrm>
          <a:prstGeom prst="rect">
            <a:avLst/>
          </a:prstGeom>
        </p:spPr>
      </p:pic>
      <p:pic>
        <p:nvPicPr>
          <p:cNvPr id="4" name="Picture 3">
            <a:hlinkClick r:id="rId4"/>
            <a:extLst>
              <a:ext uri="{FF2B5EF4-FFF2-40B4-BE49-F238E27FC236}">
                <a16:creationId xmlns:a16="http://schemas.microsoft.com/office/drawing/2014/main" id="{FCFB6AD8-B1F4-4533-B0BF-9586190B10E3}"/>
              </a:ext>
            </a:extLst>
          </p:cNvPr>
          <p:cNvPicPr>
            <a:picLocks noChangeAspect="1"/>
          </p:cNvPicPr>
          <p:nvPr/>
        </p:nvPicPr>
        <p:blipFill>
          <a:blip r:embed="rId5"/>
          <a:stretch>
            <a:fillRect/>
          </a:stretch>
        </p:blipFill>
        <p:spPr>
          <a:xfrm>
            <a:off x="9795945" y="5271157"/>
            <a:ext cx="1121780" cy="847195"/>
          </a:xfrm>
          <a:prstGeom prst="rect">
            <a:avLst/>
          </a:prstGeom>
        </p:spPr>
      </p:pic>
      <p:pic>
        <p:nvPicPr>
          <p:cNvPr id="5" name="Picture 4">
            <a:hlinkClick r:id="rId6"/>
            <a:extLst>
              <a:ext uri="{FF2B5EF4-FFF2-40B4-BE49-F238E27FC236}">
                <a16:creationId xmlns:a16="http://schemas.microsoft.com/office/drawing/2014/main" id="{A64B05C8-F80E-4945-A90E-A874DF759C49}"/>
              </a:ext>
            </a:extLst>
          </p:cNvPr>
          <p:cNvPicPr>
            <a:picLocks noChangeAspect="1"/>
          </p:cNvPicPr>
          <p:nvPr/>
        </p:nvPicPr>
        <p:blipFill>
          <a:blip r:embed="rId7"/>
          <a:stretch>
            <a:fillRect/>
          </a:stretch>
        </p:blipFill>
        <p:spPr>
          <a:xfrm>
            <a:off x="9771735" y="4347607"/>
            <a:ext cx="1145990" cy="841472"/>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2290</TotalTime>
  <Words>469</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The Hand</vt:lpstr>
      <vt:lpstr>The Serif Hand Black</vt:lpstr>
      <vt:lpstr>SketchyVTI</vt:lpstr>
      <vt:lpstr>Biesbroek’s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22</cp:revision>
  <dcterms:created xsi:type="dcterms:W3CDTF">2020-03-31T19:26:18Z</dcterms:created>
  <dcterms:modified xsi:type="dcterms:W3CDTF">2020-05-22T14:25:28Z</dcterms:modified>
</cp:coreProperties>
</file>