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64755-D6B8-4257-A0E3-4DF720D463FE}" v="7" dt="2020-04-22T17:05:52.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krystal.biesbroek@lethsd.ab.ca" TargetMode="External"/><Relationship Id="rId2" Type="http://schemas.openxmlformats.org/officeDocument/2006/relationships/hyperlink" Target="https://www.kidsa-z.com/main/Login"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youtube.com/watch?v=02vGJ10u9P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TzkxGy6DfgI" TargetMode="Externa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jr.brainpop.com/readingandwriting/comprehension/seque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EBjt2qhl7e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s://jr.brainpop.com/math/geometry/congruentandsimilarshapes/" TargetMode="External"/><Relationship Id="rId1" Type="http://schemas.openxmlformats.org/officeDocument/2006/relationships/slideLayout" Target="../slideLayouts/slideLayout8.xml"/><Relationship Id="rId6" Type="http://schemas.openxmlformats.org/officeDocument/2006/relationships/hyperlink" Target="https://www.softschools.com/math/geometry/similar_and_congruency/" TargetMode="External"/><Relationship Id="rId5" Type="http://schemas.openxmlformats.org/officeDocument/2006/relationships/image" Target="../media/image21.png"/><Relationship Id="rId4" Type="http://schemas.openxmlformats.org/officeDocument/2006/relationships/hyperlink" Target="https://www.splashlearn.com/geometry-games-for-kindergartene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3.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April 23,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20000"/>
          </a:bodyPr>
          <a:lstStyle/>
          <a:p>
            <a:pPr marL="0" indent="0">
              <a:buNone/>
            </a:pPr>
            <a:r>
              <a:rPr lang="en-CA" dirty="0"/>
              <a:t>Hello Kiddos,</a:t>
            </a:r>
          </a:p>
          <a:p>
            <a:pPr marL="0" indent="0">
              <a:buNone/>
            </a:pPr>
            <a:r>
              <a:rPr lang="en-CA" dirty="0">
                <a:solidFill>
                  <a:srgbClr val="7030A0"/>
                </a:solidFill>
              </a:rPr>
              <a:t>Happy Thursday! I am excited to read about how your characters got past the problems in your stories. Today we will be looking at the ‘or’ controlled vowel, we will read Tops and Bottoms and look at the events that happen in a story, and we will be comparing similarities of 2D shapes.</a:t>
            </a:r>
          </a:p>
          <a:p>
            <a:pPr marL="0" indent="0">
              <a:buNone/>
            </a:pPr>
            <a:r>
              <a:rPr lang="en-CA" dirty="0"/>
              <a:t>Happy Learning,</a:t>
            </a:r>
          </a:p>
          <a:p>
            <a:pPr marL="0" indent="0">
              <a:buNone/>
            </a:pPr>
            <a:r>
              <a:rPr lang="en-CA" dirty="0"/>
              <a:t>Mrs. Biesbroek</a:t>
            </a:r>
          </a:p>
        </p:txBody>
      </p:sp>
      <p:pic>
        <p:nvPicPr>
          <p:cNvPr id="7" name="Content Placeholder 6">
            <a:extLst>
              <a:ext uri="{FF2B5EF4-FFF2-40B4-BE49-F238E27FC236}">
                <a16:creationId xmlns:a16="http://schemas.microsoft.com/office/drawing/2014/main" id="{3B4A930E-5BA2-48D2-9F1E-14A5A56D0A89}"/>
              </a:ext>
            </a:extLst>
          </p:cNvPr>
          <p:cNvPicPr>
            <a:picLocks noGrp="1" noChangeAspect="1"/>
          </p:cNvPicPr>
          <p:nvPr>
            <p:ph sz="half" idx="1"/>
          </p:nvPr>
        </p:nvPicPr>
        <p:blipFill>
          <a:blip r:embed="rId2"/>
          <a:stretch>
            <a:fillRect/>
          </a:stretch>
        </p:blipFill>
        <p:spPr>
          <a:xfrm>
            <a:off x="1834758" y="1930629"/>
            <a:ext cx="3188484" cy="4249280"/>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and watch the video.</a:t>
            </a:r>
          </a:p>
          <a:p>
            <a:pPr marL="0" indent="0">
              <a:buNone/>
            </a:pPr>
            <a:r>
              <a:rPr lang="en-US" dirty="0">
                <a:latin typeface="Arial Black" panose="020B0A04020102020204" pitchFamily="34" charset="0"/>
              </a:rPr>
              <a:t>Step 2</a:t>
            </a:r>
          </a:p>
          <a:p>
            <a:r>
              <a:rPr lang="en-CA" dirty="0"/>
              <a:t>Read a book from home or on </a:t>
            </a:r>
            <a:r>
              <a:rPr lang="en-CA" dirty="0">
                <a:hlinkClick r:id="rId2"/>
              </a:rPr>
              <a:t>RAZ kids</a:t>
            </a:r>
            <a:r>
              <a:rPr lang="en-CA" dirty="0"/>
              <a:t>.</a:t>
            </a:r>
          </a:p>
          <a:p>
            <a:r>
              <a:rPr lang="en-CA" dirty="0"/>
              <a:t>Find any ‘or’ words in your book. Remember you can break down words using Chunky Monkey. </a:t>
            </a:r>
          </a:p>
          <a:p>
            <a:pPr marL="0" indent="0">
              <a:buNone/>
            </a:pPr>
            <a:r>
              <a:rPr lang="en-US" dirty="0">
                <a:latin typeface="Arial Black" panose="020B0A04020102020204" pitchFamily="34" charset="0"/>
              </a:rPr>
              <a:t>Step 3</a:t>
            </a:r>
          </a:p>
          <a:p>
            <a:r>
              <a:rPr lang="en-CA" dirty="0"/>
              <a:t>Share what words you found with a parent or share it with Mrs. Biesbroek in an </a:t>
            </a:r>
            <a:r>
              <a:rPr lang="en-CA" dirty="0">
                <a:hlinkClick r:id="rId3"/>
              </a:rPr>
              <a:t>email.</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6" name="Picture 5">
            <a:hlinkClick r:id="rId4"/>
            <a:extLst>
              <a:ext uri="{FF2B5EF4-FFF2-40B4-BE49-F238E27FC236}">
                <a16:creationId xmlns:a16="http://schemas.microsoft.com/office/drawing/2014/main" id="{21457B93-0F9E-4F70-B99B-53461822C396}"/>
              </a:ext>
            </a:extLst>
          </p:cNvPr>
          <p:cNvPicPr>
            <a:picLocks noChangeAspect="1"/>
          </p:cNvPicPr>
          <p:nvPr/>
        </p:nvPicPr>
        <p:blipFill>
          <a:blip r:embed="rId5"/>
          <a:stretch>
            <a:fillRect/>
          </a:stretch>
        </p:blipFill>
        <p:spPr>
          <a:xfrm>
            <a:off x="8330184" y="959279"/>
            <a:ext cx="1512694" cy="1049035"/>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and watch the video on events.</a:t>
            </a:r>
          </a:p>
          <a:p>
            <a:pPr marL="0" indent="0">
              <a:buNone/>
            </a:pPr>
            <a:r>
              <a:rPr lang="en-US" dirty="0">
                <a:latin typeface="Arial Black" panose="020B0A04020102020204" pitchFamily="34" charset="0"/>
              </a:rPr>
              <a:t>Step 2</a:t>
            </a:r>
          </a:p>
          <a:p>
            <a:r>
              <a:rPr lang="en-CA" dirty="0"/>
              <a:t>Click and watch Mr. Braico reading Tops and Bottoms. What events do you remember from the story? Think of 3. </a:t>
            </a:r>
          </a:p>
          <a:p>
            <a:pPr marL="0" indent="0">
              <a:buNone/>
            </a:pPr>
            <a:r>
              <a:rPr lang="en-US" dirty="0">
                <a:latin typeface="Arial Black" panose="020B0A04020102020204" pitchFamily="34" charset="0"/>
              </a:rPr>
              <a:t>Step 3</a:t>
            </a:r>
          </a:p>
          <a:p>
            <a:r>
              <a:rPr lang="en-CA" dirty="0"/>
              <a:t>Retelling the events of a story can help you better understand what you read. What happened first? Then what happened? Finally, what was the last thing that happened?</a:t>
            </a:r>
          </a:p>
          <a:p>
            <a:r>
              <a:rPr lang="en-CA" dirty="0"/>
              <a:t>Write your answers in </a:t>
            </a:r>
            <a:r>
              <a:rPr lang="en-CA" dirty="0" err="1"/>
              <a:t>BrainPop</a:t>
            </a:r>
            <a:r>
              <a:rPr lang="en-CA" dirty="0"/>
              <a:t> Jr.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identify the sequence of a story.</a:t>
            </a:r>
            <a:endParaRPr lang="en-CA" dirty="0">
              <a:solidFill>
                <a:schemeClr val="accent4"/>
              </a:solidFill>
            </a:endParaRPr>
          </a:p>
        </p:txBody>
      </p:sp>
      <p:pic>
        <p:nvPicPr>
          <p:cNvPr id="1026" name="Picture 2">
            <a:hlinkClick r:id="rId2"/>
            <a:extLst>
              <a:ext uri="{FF2B5EF4-FFF2-40B4-BE49-F238E27FC236}">
                <a16:creationId xmlns:a16="http://schemas.microsoft.com/office/drawing/2014/main" id="{3A3FB9F5-1A21-41DF-8B03-5914F036D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34" y="946272"/>
            <a:ext cx="2177208" cy="17500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4"/>
            <a:extLst>
              <a:ext uri="{FF2B5EF4-FFF2-40B4-BE49-F238E27FC236}">
                <a16:creationId xmlns:a16="http://schemas.microsoft.com/office/drawing/2014/main" id="{61CB9E70-C456-4C7E-9FA0-55577AC3BCBE}"/>
              </a:ext>
            </a:extLst>
          </p:cNvPr>
          <p:cNvPicPr>
            <a:picLocks noChangeAspect="1"/>
          </p:cNvPicPr>
          <p:nvPr/>
        </p:nvPicPr>
        <p:blipFill>
          <a:blip r:embed="rId5"/>
          <a:stretch>
            <a:fillRect/>
          </a:stretch>
        </p:blipFill>
        <p:spPr>
          <a:xfrm>
            <a:off x="9028010" y="652661"/>
            <a:ext cx="1472842" cy="1168628"/>
          </a:xfrm>
          <a:prstGeom prst="rect">
            <a:avLst/>
          </a:prstGeom>
        </p:spPr>
      </p:pic>
      <p:pic>
        <p:nvPicPr>
          <p:cNvPr id="8" name="Picture 7">
            <a:extLst>
              <a:ext uri="{FF2B5EF4-FFF2-40B4-BE49-F238E27FC236}">
                <a16:creationId xmlns:a16="http://schemas.microsoft.com/office/drawing/2014/main" id="{15C41EE0-805D-4A94-A2C1-9EB02BA54A7E}"/>
              </a:ext>
            </a:extLst>
          </p:cNvPr>
          <p:cNvPicPr>
            <a:picLocks noChangeAspect="1"/>
          </p:cNvPicPr>
          <p:nvPr/>
        </p:nvPicPr>
        <p:blipFill>
          <a:blip r:embed="rId6"/>
          <a:stretch>
            <a:fillRect/>
          </a:stretch>
        </p:blipFill>
        <p:spPr>
          <a:xfrm>
            <a:off x="8910023" y="5417030"/>
            <a:ext cx="1472842" cy="563146"/>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a:bodyPr>
          <a:lstStyle/>
          <a:p>
            <a:pPr marL="0" indent="0">
              <a:buNone/>
            </a:pPr>
            <a:r>
              <a:rPr lang="en-US" dirty="0">
                <a:latin typeface="Arial Black" panose="020B0A04020102020204" pitchFamily="34" charset="0"/>
              </a:rPr>
              <a:t>Step 1</a:t>
            </a:r>
          </a:p>
          <a:p>
            <a:r>
              <a:rPr lang="en-US" dirty="0"/>
              <a:t>Click the video to learn more about adding events to a story.</a:t>
            </a:r>
          </a:p>
          <a:p>
            <a:pPr marL="0" indent="0">
              <a:buNone/>
            </a:pPr>
            <a:r>
              <a:rPr lang="en-US" dirty="0">
                <a:latin typeface="Arial Black" panose="020B0A04020102020204" pitchFamily="34" charset="0"/>
              </a:rPr>
              <a:t>Step 2</a:t>
            </a:r>
          </a:p>
          <a:p>
            <a:r>
              <a:rPr lang="en-CA" dirty="0"/>
              <a:t>Today, we will continue our fiction writing piece. I want you to think of 3 things that can happen to your character. What happens first, next, last?</a:t>
            </a:r>
          </a:p>
          <a:p>
            <a:pPr marL="0" indent="0">
              <a:buNone/>
            </a:pPr>
            <a:r>
              <a:rPr lang="en-US" dirty="0">
                <a:latin typeface="Arial Black" panose="020B0A04020102020204" pitchFamily="34" charset="0"/>
              </a:rPr>
              <a:t>Step 3</a:t>
            </a:r>
          </a:p>
          <a:p>
            <a:r>
              <a:rPr lang="en-CA" dirty="0"/>
              <a:t>Write in the “My Story” document and add 3 events that will happen to your character. Remember to save it.</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create narrative stories where the main characters perform actions.</a:t>
            </a:r>
            <a:endParaRPr lang="en-CA" dirty="0">
              <a:solidFill>
                <a:schemeClr val="accent5">
                  <a:lumMod val="75000"/>
                </a:schemeClr>
              </a:solidFill>
            </a:endParaRPr>
          </a:p>
        </p:txBody>
      </p:sp>
      <p:pic>
        <p:nvPicPr>
          <p:cNvPr id="3" name="Picture 2">
            <a:hlinkClick r:id="rId2"/>
            <a:extLst>
              <a:ext uri="{FF2B5EF4-FFF2-40B4-BE49-F238E27FC236}">
                <a16:creationId xmlns:a16="http://schemas.microsoft.com/office/drawing/2014/main" id="{C3A558A6-2103-4361-9FC3-BA7CE08152D7}"/>
              </a:ext>
            </a:extLst>
          </p:cNvPr>
          <p:cNvPicPr>
            <a:picLocks noChangeAspect="1"/>
          </p:cNvPicPr>
          <p:nvPr/>
        </p:nvPicPr>
        <p:blipFill>
          <a:blip r:embed="rId3"/>
          <a:stretch>
            <a:fillRect/>
          </a:stretch>
        </p:blipFill>
        <p:spPr>
          <a:xfrm>
            <a:off x="1332731" y="877824"/>
            <a:ext cx="2308813" cy="1722027"/>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85000" lnSpcReduction="20000"/>
          </a:bodyPr>
          <a:lstStyle/>
          <a:p>
            <a:pPr marL="0" indent="0">
              <a:buNone/>
            </a:pPr>
            <a:r>
              <a:rPr lang="en-US" dirty="0">
                <a:latin typeface="Arial Black" panose="020B0A04020102020204" pitchFamily="34" charset="0"/>
              </a:rPr>
              <a:t>Step 1</a:t>
            </a:r>
          </a:p>
          <a:p>
            <a:r>
              <a:rPr lang="en-US" dirty="0"/>
              <a:t>Click the video to learn about congruent or similar shapes.</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t>Sort the Two Dimensional shapes in KG.</a:t>
            </a:r>
          </a:p>
          <a:p>
            <a:pPr lvl="1"/>
            <a:r>
              <a:rPr lang="en-US" dirty="0"/>
              <a:t>Click Sign In </a:t>
            </a:r>
            <a:r>
              <a:rPr lang="en-US" dirty="0">
                <a:sym typeface="Wingdings" panose="05000000000000000000" pitchFamily="2" charset="2"/>
              </a:rPr>
              <a:t> Class  JUMJUU  find name </a:t>
            </a:r>
          </a:p>
          <a:p>
            <a:pPr marL="457200" lvl="1" indent="0">
              <a:buNone/>
            </a:pPr>
            <a:r>
              <a:rPr lang="en-US" dirty="0">
                <a:sym typeface="Wingdings" panose="05000000000000000000" pitchFamily="2" charset="2"/>
              </a:rPr>
              <a:t> Password: 1234</a:t>
            </a:r>
            <a:endParaRPr lang="en-US" dirty="0"/>
          </a:p>
          <a:p>
            <a:r>
              <a:rPr lang="en-US" dirty="0"/>
              <a:t>Are the shapes similar or congruent? Take the quiz.</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identify and sort 2D shapes based on attributes.</a:t>
            </a:r>
            <a:endParaRPr lang="en-CA" dirty="0">
              <a:solidFill>
                <a:schemeClr val="accent6"/>
              </a:solidFill>
            </a:endParaRPr>
          </a:p>
        </p:txBody>
      </p:sp>
      <p:pic>
        <p:nvPicPr>
          <p:cNvPr id="3" name="Picture 2">
            <a:hlinkClick r:id="rId2"/>
            <a:extLst>
              <a:ext uri="{FF2B5EF4-FFF2-40B4-BE49-F238E27FC236}">
                <a16:creationId xmlns:a16="http://schemas.microsoft.com/office/drawing/2014/main" id="{B202E4CC-E8D2-41A5-861F-B77121713549}"/>
              </a:ext>
            </a:extLst>
          </p:cNvPr>
          <p:cNvPicPr>
            <a:picLocks noChangeAspect="1"/>
          </p:cNvPicPr>
          <p:nvPr/>
        </p:nvPicPr>
        <p:blipFill>
          <a:blip r:embed="rId3"/>
          <a:stretch>
            <a:fillRect/>
          </a:stretch>
        </p:blipFill>
        <p:spPr>
          <a:xfrm>
            <a:off x="8560056" y="1857634"/>
            <a:ext cx="1541875" cy="1151038"/>
          </a:xfrm>
          <a:prstGeom prst="rect">
            <a:avLst/>
          </a:prstGeom>
        </p:spPr>
      </p:pic>
      <p:pic>
        <p:nvPicPr>
          <p:cNvPr id="4" name="Picture 3">
            <a:hlinkClick r:id="rId4"/>
            <a:extLst>
              <a:ext uri="{FF2B5EF4-FFF2-40B4-BE49-F238E27FC236}">
                <a16:creationId xmlns:a16="http://schemas.microsoft.com/office/drawing/2014/main" id="{BFACDAF1-CF68-48A8-B71E-7706AE89C314}"/>
              </a:ext>
            </a:extLst>
          </p:cNvPr>
          <p:cNvPicPr>
            <a:picLocks noChangeAspect="1"/>
          </p:cNvPicPr>
          <p:nvPr/>
        </p:nvPicPr>
        <p:blipFill>
          <a:blip r:embed="rId5"/>
          <a:stretch>
            <a:fillRect/>
          </a:stretch>
        </p:blipFill>
        <p:spPr>
          <a:xfrm>
            <a:off x="9953840" y="3977640"/>
            <a:ext cx="1307593" cy="947778"/>
          </a:xfrm>
          <a:prstGeom prst="rect">
            <a:avLst/>
          </a:prstGeom>
        </p:spPr>
      </p:pic>
      <p:pic>
        <p:nvPicPr>
          <p:cNvPr id="5" name="Picture 4">
            <a:hlinkClick r:id="rId6"/>
            <a:extLst>
              <a:ext uri="{FF2B5EF4-FFF2-40B4-BE49-F238E27FC236}">
                <a16:creationId xmlns:a16="http://schemas.microsoft.com/office/drawing/2014/main" id="{DD2B3734-C187-45C6-9A3C-355E8255744B}"/>
              </a:ext>
            </a:extLst>
          </p:cNvPr>
          <p:cNvPicPr>
            <a:picLocks noChangeAspect="1"/>
          </p:cNvPicPr>
          <p:nvPr/>
        </p:nvPicPr>
        <p:blipFill>
          <a:blip r:embed="rId7"/>
          <a:stretch>
            <a:fillRect/>
          </a:stretch>
        </p:blipFill>
        <p:spPr>
          <a:xfrm>
            <a:off x="9727077" y="4978908"/>
            <a:ext cx="1121598" cy="890820"/>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2392</TotalTime>
  <Words>449</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The Hand</vt:lpstr>
      <vt:lpstr>The Serif Hand Black</vt:lpstr>
      <vt:lpstr>SketchyVTI</vt:lpstr>
      <vt:lpstr>Biesbroek’s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21</cp:revision>
  <dcterms:created xsi:type="dcterms:W3CDTF">2020-03-31T19:26:18Z</dcterms:created>
  <dcterms:modified xsi:type="dcterms:W3CDTF">2020-05-22T14:41:42Z</dcterms:modified>
</cp:coreProperties>
</file>